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3" r:id="rId3"/>
    <p:sldId id="258" r:id="rId4"/>
    <p:sldId id="262" r:id="rId5"/>
    <p:sldId id="277" r:id="rId6"/>
    <p:sldId id="259" r:id="rId7"/>
    <p:sldId id="287" r:id="rId8"/>
    <p:sldId id="271" r:id="rId9"/>
    <p:sldId id="269" r:id="rId10"/>
    <p:sldId id="288" r:id="rId11"/>
    <p:sldId id="281" r:id="rId12"/>
    <p:sldId id="278" r:id="rId13"/>
    <p:sldId id="274" r:id="rId14"/>
    <p:sldId id="272" r:id="rId15"/>
    <p:sldId id="282" r:id="rId16"/>
    <p:sldId id="279" r:id="rId17"/>
    <p:sldId id="284" r:id="rId18"/>
    <p:sldId id="286" r:id="rId19"/>
    <p:sldId id="294" r:id="rId20"/>
    <p:sldId id="295" r:id="rId21"/>
    <p:sldId id="292" r:id="rId22"/>
    <p:sldId id="29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2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FBC1E-6EB0-44A9-9FDA-10E24897D99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8037B1C2-6D7B-452E-96D5-AC05AAA03B76}">
      <dgm:prSet phldrT="[Текст]"/>
      <dgm:spPr/>
      <dgm:t>
        <a:bodyPr/>
        <a:lstStyle/>
        <a:p>
          <a:r>
            <a:rPr lang="ru-RU" b="1" dirty="0" smtClean="0"/>
            <a:t>владею </a:t>
          </a:r>
          <a:r>
            <a:rPr lang="ru-RU" b="1" dirty="0" err="1" smtClean="0"/>
            <a:t>коучинговыми</a:t>
          </a:r>
          <a:r>
            <a:rPr lang="ru-RU" b="1" dirty="0" smtClean="0"/>
            <a:t> инструментами и могу поделиться …</a:t>
          </a:r>
          <a:endParaRPr lang="ru-RU" dirty="0"/>
        </a:p>
      </dgm:t>
    </dgm:pt>
    <dgm:pt modelId="{24F62D55-A02A-4AB8-A405-6109030093F9}" type="sibTrans" cxnId="{104BEDBA-8E14-4C5C-AC14-693968900208}">
      <dgm:prSet/>
      <dgm:spPr/>
      <dgm:t>
        <a:bodyPr/>
        <a:lstStyle/>
        <a:p>
          <a:endParaRPr lang="ru-RU"/>
        </a:p>
      </dgm:t>
    </dgm:pt>
    <dgm:pt modelId="{481C62C8-440C-4AE8-B8B2-B7B195572AC5}" type="parTrans" cxnId="{104BEDBA-8E14-4C5C-AC14-693968900208}">
      <dgm:prSet/>
      <dgm:spPr/>
      <dgm:t>
        <a:bodyPr/>
        <a:lstStyle/>
        <a:p>
          <a:endParaRPr lang="ru-RU"/>
        </a:p>
      </dgm:t>
    </dgm:pt>
    <dgm:pt modelId="{D7D6CB55-D589-4F98-90AE-5C86ACF6AFB5}">
      <dgm:prSet phldrT="[Текст]"/>
      <dgm:spPr/>
      <dgm:t>
        <a:bodyPr/>
        <a:lstStyle/>
        <a:p>
          <a:r>
            <a:rPr lang="ru-RU" b="1" dirty="0" smtClean="0"/>
            <a:t>знаю о некоторых коучинговых инструментах и хочу научиться …</a:t>
          </a:r>
          <a:endParaRPr lang="ru-RU" dirty="0"/>
        </a:p>
      </dgm:t>
    </dgm:pt>
    <dgm:pt modelId="{692A009C-87E3-47C8-ABA3-AEC8B98A8D5D}" type="sibTrans" cxnId="{12BAD628-B92A-4A6F-95A8-D6F02DFEA023}">
      <dgm:prSet/>
      <dgm:spPr/>
      <dgm:t>
        <a:bodyPr/>
        <a:lstStyle/>
        <a:p>
          <a:endParaRPr lang="ru-RU"/>
        </a:p>
      </dgm:t>
    </dgm:pt>
    <dgm:pt modelId="{6B92F61A-505E-498E-A883-D00104F2FDD8}" type="parTrans" cxnId="{12BAD628-B92A-4A6F-95A8-D6F02DFEA023}">
      <dgm:prSet/>
      <dgm:spPr/>
      <dgm:t>
        <a:bodyPr/>
        <a:lstStyle/>
        <a:p>
          <a:endParaRPr lang="ru-RU"/>
        </a:p>
      </dgm:t>
    </dgm:pt>
    <dgm:pt modelId="{AA2052A7-876B-41CD-9626-C4CADD3C321B}">
      <dgm:prSet phldrT="[Текст]"/>
      <dgm:spPr/>
      <dgm:t>
        <a:bodyPr/>
        <a:lstStyle/>
        <a:p>
          <a:r>
            <a:rPr lang="ru-RU" b="1" dirty="0" smtClean="0"/>
            <a:t>впервые знакомлюсь с </a:t>
          </a:r>
          <a:r>
            <a:rPr lang="ru-RU" b="1" dirty="0" err="1" smtClean="0"/>
            <a:t>коучинговыми</a:t>
          </a:r>
          <a:r>
            <a:rPr lang="ru-RU" b="1" dirty="0" smtClean="0"/>
            <a:t> инструментами в образовании и хочу узнать …</a:t>
          </a:r>
          <a:endParaRPr lang="ru-RU" dirty="0"/>
        </a:p>
      </dgm:t>
    </dgm:pt>
    <dgm:pt modelId="{43648144-FC05-4D10-BC93-8593E2C8C35D}" type="sibTrans" cxnId="{905B6700-C342-4DBA-94E6-638A2D9CF078}">
      <dgm:prSet/>
      <dgm:spPr/>
      <dgm:t>
        <a:bodyPr/>
        <a:lstStyle/>
        <a:p>
          <a:endParaRPr lang="ru-RU"/>
        </a:p>
      </dgm:t>
    </dgm:pt>
    <dgm:pt modelId="{9084E4CE-725A-483E-91B8-0576F638FFB9}" type="parTrans" cxnId="{905B6700-C342-4DBA-94E6-638A2D9CF078}">
      <dgm:prSet/>
      <dgm:spPr/>
      <dgm:t>
        <a:bodyPr/>
        <a:lstStyle/>
        <a:p>
          <a:endParaRPr lang="ru-RU"/>
        </a:p>
      </dgm:t>
    </dgm:pt>
    <dgm:pt modelId="{6DDDFD87-1705-416A-B4E5-056C5295024E}" type="pres">
      <dgm:prSet presAssocID="{59CFBC1E-6EB0-44A9-9FDA-10E24897D992}" presName="Name0" presStyleCnt="0">
        <dgm:presLayoutVars>
          <dgm:dir/>
          <dgm:resizeHandles val="exact"/>
        </dgm:presLayoutVars>
      </dgm:prSet>
      <dgm:spPr/>
    </dgm:pt>
    <dgm:pt modelId="{8A8C4F5C-F5BE-40BF-968B-6819690EB8A7}" type="pres">
      <dgm:prSet presAssocID="{59CFBC1E-6EB0-44A9-9FDA-10E24897D992}" presName="arrow" presStyleLbl="bgShp" presStyleIdx="0" presStyleCnt="1" custLinFactNeighborX="359" custLinFactNeighborY="2291"/>
      <dgm:spPr/>
      <dgm:t>
        <a:bodyPr/>
        <a:lstStyle/>
        <a:p>
          <a:endParaRPr lang="ru-RU"/>
        </a:p>
      </dgm:t>
    </dgm:pt>
    <dgm:pt modelId="{B577694B-1AAE-4115-B606-12886A85C067}" type="pres">
      <dgm:prSet presAssocID="{59CFBC1E-6EB0-44A9-9FDA-10E24897D992}" presName="points" presStyleCnt="0"/>
      <dgm:spPr/>
    </dgm:pt>
    <dgm:pt modelId="{064DA30F-19E4-439E-A962-9862B066B839}" type="pres">
      <dgm:prSet presAssocID="{AA2052A7-876B-41CD-9626-C4CADD3C321B}" presName="compositeA" presStyleCnt="0"/>
      <dgm:spPr/>
    </dgm:pt>
    <dgm:pt modelId="{37EA5FCC-D299-449C-A65B-2C166F1D1213}" type="pres">
      <dgm:prSet presAssocID="{AA2052A7-876B-41CD-9626-C4CADD3C321B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B39E0-B50E-4BBB-BBAC-40F451C4695A}" type="pres">
      <dgm:prSet presAssocID="{AA2052A7-876B-41CD-9626-C4CADD3C321B}" presName="circleA" presStyleLbl="node1" presStyleIdx="0" presStyleCnt="3"/>
      <dgm:spPr/>
    </dgm:pt>
    <dgm:pt modelId="{CC48CE7A-80D0-49FA-B795-5D0A698CF19A}" type="pres">
      <dgm:prSet presAssocID="{AA2052A7-876B-41CD-9626-C4CADD3C321B}" presName="spaceA" presStyleCnt="0"/>
      <dgm:spPr/>
    </dgm:pt>
    <dgm:pt modelId="{93B37A2E-5970-4FB1-BFD3-3154C380A01D}" type="pres">
      <dgm:prSet presAssocID="{43648144-FC05-4D10-BC93-8593E2C8C35D}" presName="space" presStyleCnt="0"/>
      <dgm:spPr/>
    </dgm:pt>
    <dgm:pt modelId="{C7D841EF-DB17-4A74-8DBD-777B086B9D5A}" type="pres">
      <dgm:prSet presAssocID="{D7D6CB55-D589-4F98-90AE-5C86ACF6AFB5}" presName="compositeB" presStyleCnt="0"/>
      <dgm:spPr/>
    </dgm:pt>
    <dgm:pt modelId="{BBBC5B83-A87C-446D-87F6-62D272CE9753}" type="pres">
      <dgm:prSet presAssocID="{D7D6CB55-D589-4F98-90AE-5C86ACF6AFB5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C1895-5D56-4F9F-8D9B-E2E551DB3D08}" type="pres">
      <dgm:prSet presAssocID="{D7D6CB55-D589-4F98-90AE-5C86ACF6AFB5}" presName="circleB" presStyleLbl="node1" presStyleIdx="1" presStyleCnt="3"/>
      <dgm:spPr/>
    </dgm:pt>
    <dgm:pt modelId="{B4504EBE-7160-4A18-9BE8-C525673BAA44}" type="pres">
      <dgm:prSet presAssocID="{D7D6CB55-D589-4F98-90AE-5C86ACF6AFB5}" presName="spaceB" presStyleCnt="0"/>
      <dgm:spPr/>
    </dgm:pt>
    <dgm:pt modelId="{0342388A-430B-4645-8073-FC6828FCF4CF}" type="pres">
      <dgm:prSet presAssocID="{692A009C-87E3-47C8-ABA3-AEC8B98A8D5D}" presName="space" presStyleCnt="0"/>
      <dgm:spPr/>
    </dgm:pt>
    <dgm:pt modelId="{07048E7D-97BF-4A07-B98D-7FEB76C61956}" type="pres">
      <dgm:prSet presAssocID="{8037B1C2-6D7B-452E-96D5-AC05AAA03B76}" presName="compositeA" presStyleCnt="0"/>
      <dgm:spPr/>
    </dgm:pt>
    <dgm:pt modelId="{55E29829-1F06-43F9-BC1E-193AFFEED630}" type="pres">
      <dgm:prSet presAssocID="{8037B1C2-6D7B-452E-96D5-AC05AAA03B76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98A15-0126-41BC-86E4-C7F0E959A8B8}" type="pres">
      <dgm:prSet presAssocID="{8037B1C2-6D7B-452E-96D5-AC05AAA03B76}" presName="circleA" presStyleLbl="node1" presStyleIdx="2" presStyleCnt="3"/>
      <dgm:spPr/>
    </dgm:pt>
    <dgm:pt modelId="{B4BBF57C-7B13-48C5-9855-138E9332142F}" type="pres">
      <dgm:prSet presAssocID="{8037B1C2-6D7B-452E-96D5-AC05AAA03B76}" presName="spaceA" presStyleCnt="0"/>
      <dgm:spPr/>
    </dgm:pt>
  </dgm:ptLst>
  <dgm:cxnLst>
    <dgm:cxn modelId="{905B6700-C342-4DBA-94E6-638A2D9CF078}" srcId="{59CFBC1E-6EB0-44A9-9FDA-10E24897D992}" destId="{AA2052A7-876B-41CD-9626-C4CADD3C321B}" srcOrd="0" destOrd="0" parTransId="{9084E4CE-725A-483E-91B8-0576F638FFB9}" sibTransId="{43648144-FC05-4D10-BC93-8593E2C8C35D}"/>
    <dgm:cxn modelId="{104BEDBA-8E14-4C5C-AC14-693968900208}" srcId="{59CFBC1E-6EB0-44A9-9FDA-10E24897D992}" destId="{8037B1C2-6D7B-452E-96D5-AC05AAA03B76}" srcOrd="2" destOrd="0" parTransId="{481C62C8-440C-4AE8-B8B2-B7B195572AC5}" sibTransId="{24F62D55-A02A-4AB8-A405-6109030093F9}"/>
    <dgm:cxn modelId="{4AAD00B2-1EFB-47B3-ACD9-A594E069E815}" type="presOf" srcId="{AA2052A7-876B-41CD-9626-C4CADD3C321B}" destId="{37EA5FCC-D299-449C-A65B-2C166F1D1213}" srcOrd="0" destOrd="0" presId="urn:microsoft.com/office/officeart/2005/8/layout/hProcess11"/>
    <dgm:cxn modelId="{3F6A534C-02B0-41D6-BFC7-070AE2B02418}" type="presOf" srcId="{59CFBC1E-6EB0-44A9-9FDA-10E24897D992}" destId="{6DDDFD87-1705-416A-B4E5-056C5295024E}" srcOrd="0" destOrd="0" presId="urn:microsoft.com/office/officeart/2005/8/layout/hProcess11"/>
    <dgm:cxn modelId="{12BAD628-B92A-4A6F-95A8-D6F02DFEA023}" srcId="{59CFBC1E-6EB0-44A9-9FDA-10E24897D992}" destId="{D7D6CB55-D589-4F98-90AE-5C86ACF6AFB5}" srcOrd="1" destOrd="0" parTransId="{6B92F61A-505E-498E-A883-D00104F2FDD8}" sibTransId="{692A009C-87E3-47C8-ABA3-AEC8B98A8D5D}"/>
    <dgm:cxn modelId="{DC6D899F-C8CF-41F5-9546-46FD3E41F5E3}" type="presOf" srcId="{8037B1C2-6D7B-452E-96D5-AC05AAA03B76}" destId="{55E29829-1F06-43F9-BC1E-193AFFEED630}" srcOrd="0" destOrd="0" presId="urn:microsoft.com/office/officeart/2005/8/layout/hProcess11"/>
    <dgm:cxn modelId="{E5A4BCBE-96E8-4E37-B69C-0203E8C0F6FD}" type="presOf" srcId="{D7D6CB55-D589-4F98-90AE-5C86ACF6AFB5}" destId="{BBBC5B83-A87C-446D-87F6-62D272CE9753}" srcOrd="0" destOrd="0" presId="urn:microsoft.com/office/officeart/2005/8/layout/hProcess11"/>
    <dgm:cxn modelId="{C7BF5947-46A5-4BCA-9399-EF531BD9EF8A}" type="presParOf" srcId="{6DDDFD87-1705-416A-B4E5-056C5295024E}" destId="{8A8C4F5C-F5BE-40BF-968B-6819690EB8A7}" srcOrd="0" destOrd="0" presId="urn:microsoft.com/office/officeart/2005/8/layout/hProcess11"/>
    <dgm:cxn modelId="{EA08D83B-29EB-4AE0-BFD4-38EAF6DB4A01}" type="presParOf" srcId="{6DDDFD87-1705-416A-B4E5-056C5295024E}" destId="{B577694B-1AAE-4115-B606-12886A85C067}" srcOrd="1" destOrd="0" presId="urn:microsoft.com/office/officeart/2005/8/layout/hProcess11"/>
    <dgm:cxn modelId="{7CB78C44-B693-4F5A-817A-3A8473C7CE66}" type="presParOf" srcId="{B577694B-1AAE-4115-B606-12886A85C067}" destId="{064DA30F-19E4-439E-A962-9862B066B839}" srcOrd="0" destOrd="0" presId="urn:microsoft.com/office/officeart/2005/8/layout/hProcess11"/>
    <dgm:cxn modelId="{5214543C-0559-4ADE-B60E-896AAA5726FA}" type="presParOf" srcId="{064DA30F-19E4-439E-A962-9862B066B839}" destId="{37EA5FCC-D299-449C-A65B-2C166F1D1213}" srcOrd="0" destOrd="0" presId="urn:microsoft.com/office/officeart/2005/8/layout/hProcess11"/>
    <dgm:cxn modelId="{9149550C-8BA0-443B-81F5-D90219FCAD32}" type="presParOf" srcId="{064DA30F-19E4-439E-A962-9862B066B839}" destId="{9F0B39E0-B50E-4BBB-BBAC-40F451C4695A}" srcOrd="1" destOrd="0" presId="urn:microsoft.com/office/officeart/2005/8/layout/hProcess11"/>
    <dgm:cxn modelId="{CDEC174B-2072-45F1-B1E0-B3D5554650BD}" type="presParOf" srcId="{064DA30F-19E4-439E-A962-9862B066B839}" destId="{CC48CE7A-80D0-49FA-B795-5D0A698CF19A}" srcOrd="2" destOrd="0" presId="urn:microsoft.com/office/officeart/2005/8/layout/hProcess11"/>
    <dgm:cxn modelId="{FE1D0BA5-36A0-4AE4-80C7-5B37A8CF9FBF}" type="presParOf" srcId="{B577694B-1AAE-4115-B606-12886A85C067}" destId="{93B37A2E-5970-4FB1-BFD3-3154C380A01D}" srcOrd="1" destOrd="0" presId="urn:microsoft.com/office/officeart/2005/8/layout/hProcess11"/>
    <dgm:cxn modelId="{38E9B9F3-0677-4DA4-B9AD-94BD5987A0EB}" type="presParOf" srcId="{B577694B-1AAE-4115-B606-12886A85C067}" destId="{C7D841EF-DB17-4A74-8DBD-777B086B9D5A}" srcOrd="2" destOrd="0" presId="urn:microsoft.com/office/officeart/2005/8/layout/hProcess11"/>
    <dgm:cxn modelId="{BBAD9B56-EC92-4668-AD17-5CC9D3EB1C77}" type="presParOf" srcId="{C7D841EF-DB17-4A74-8DBD-777B086B9D5A}" destId="{BBBC5B83-A87C-446D-87F6-62D272CE9753}" srcOrd="0" destOrd="0" presId="urn:microsoft.com/office/officeart/2005/8/layout/hProcess11"/>
    <dgm:cxn modelId="{C5E9937B-0636-4B51-8BB2-2EA8D5A2E34E}" type="presParOf" srcId="{C7D841EF-DB17-4A74-8DBD-777B086B9D5A}" destId="{A19C1895-5D56-4F9F-8D9B-E2E551DB3D08}" srcOrd="1" destOrd="0" presId="urn:microsoft.com/office/officeart/2005/8/layout/hProcess11"/>
    <dgm:cxn modelId="{B229ECE5-C809-4B22-A798-E0809A1C2BD7}" type="presParOf" srcId="{C7D841EF-DB17-4A74-8DBD-777B086B9D5A}" destId="{B4504EBE-7160-4A18-9BE8-C525673BAA44}" srcOrd="2" destOrd="0" presId="urn:microsoft.com/office/officeart/2005/8/layout/hProcess11"/>
    <dgm:cxn modelId="{B720EBBA-F82D-4453-B80A-91247A1BE232}" type="presParOf" srcId="{B577694B-1AAE-4115-B606-12886A85C067}" destId="{0342388A-430B-4645-8073-FC6828FCF4CF}" srcOrd="3" destOrd="0" presId="urn:microsoft.com/office/officeart/2005/8/layout/hProcess11"/>
    <dgm:cxn modelId="{925D40D6-B10D-4FE1-AB10-AA5F686AC5A2}" type="presParOf" srcId="{B577694B-1AAE-4115-B606-12886A85C067}" destId="{07048E7D-97BF-4A07-B98D-7FEB76C61956}" srcOrd="4" destOrd="0" presId="urn:microsoft.com/office/officeart/2005/8/layout/hProcess11"/>
    <dgm:cxn modelId="{E774755B-0478-4781-9B8A-C4EAA3613689}" type="presParOf" srcId="{07048E7D-97BF-4A07-B98D-7FEB76C61956}" destId="{55E29829-1F06-43F9-BC1E-193AFFEED630}" srcOrd="0" destOrd="0" presId="urn:microsoft.com/office/officeart/2005/8/layout/hProcess11"/>
    <dgm:cxn modelId="{B2B69E75-C537-440A-8A30-250C07DC7F7C}" type="presParOf" srcId="{07048E7D-97BF-4A07-B98D-7FEB76C61956}" destId="{B1498A15-0126-41BC-86E4-C7F0E959A8B8}" srcOrd="1" destOrd="0" presId="urn:microsoft.com/office/officeart/2005/8/layout/hProcess11"/>
    <dgm:cxn modelId="{542040F7-82AC-4E75-B327-78F450B56EB9}" type="presParOf" srcId="{07048E7D-97BF-4A07-B98D-7FEB76C61956}" destId="{B4BBF57C-7B13-48C5-9855-138E933214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8C4F5C-F5BE-40BF-968B-6819690EB8A7}">
      <dsp:nvSpPr>
        <dsp:cNvPr id="0" name=""/>
        <dsp:cNvSpPr/>
      </dsp:nvSpPr>
      <dsp:spPr>
        <a:xfrm>
          <a:off x="0" y="1368160"/>
          <a:ext cx="7804918" cy="177014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A5FCC-D299-449C-A65B-2C166F1D1213}">
      <dsp:nvSpPr>
        <dsp:cNvPr id="0" name=""/>
        <dsp:cNvSpPr/>
      </dsp:nvSpPr>
      <dsp:spPr>
        <a:xfrm>
          <a:off x="3429" y="0"/>
          <a:ext cx="2263731" cy="1770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впервые знакомлюсь с </a:t>
          </a:r>
          <a:r>
            <a:rPr lang="ru-RU" sz="1800" b="1" kern="1200" dirty="0" err="1" smtClean="0"/>
            <a:t>коучинговыми</a:t>
          </a:r>
          <a:r>
            <a:rPr lang="ru-RU" sz="1800" b="1" kern="1200" dirty="0" smtClean="0"/>
            <a:t> инструментами в образовании и хочу узнать …</a:t>
          </a:r>
          <a:endParaRPr lang="ru-RU" sz="1800" kern="1200" dirty="0"/>
        </a:p>
      </dsp:txBody>
      <dsp:txXfrm>
        <a:off x="3429" y="0"/>
        <a:ext cx="2263731" cy="1770142"/>
      </dsp:txXfrm>
    </dsp:sp>
    <dsp:sp modelId="{9F0B39E0-B50E-4BBB-BBAC-40F451C4695A}">
      <dsp:nvSpPr>
        <dsp:cNvPr id="0" name=""/>
        <dsp:cNvSpPr/>
      </dsp:nvSpPr>
      <dsp:spPr>
        <a:xfrm>
          <a:off x="914027" y="1991409"/>
          <a:ext cx="442535" cy="4425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C5B83-A87C-446D-87F6-62D272CE9753}">
      <dsp:nvSpPr>
        <dsp:cNvPr id="0" name=""/>
        <dsp:cNvSpPr/>
      </dsp:nvSpPr>
      <dsp:spPr>
        <a:xfrm>
          <a:off x="2380347" y="2655213"/>
          <a:ext cx="2263731" cy="1770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знаю о некоторых коучинговых инструментах и хочу научиться …</a:t>
          </a:r>
          <a:endParaRPr lang="ru-RU" sz="1800" kern="1200" dirty="0"/>
        </a:p>
      </dsp:txBody>
      <dsp:txXfrm>
        <a:off x="2380347" y="2655213"/>
        <a:ext cx="2263731" cy="1770142"/>
      </dsp:txXfrm>
    </dsp:sp>
    <dsp:sp modelId="{A19C1895-5D56-4F9F-8D9B-E2E551DB3D08}">
      <dsp:nvSpPr>
        <dsp:cNvPr id="0" name=""/>
        <dsp:cNvSpPr/>
      </dsp:nvSpPr>
      <dsp:spPr>
        <a:xfrm>
          <a:off x="3290945" y="1991409"/>
          <a:ext cx="442535" cy="4425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29829-1F06-43F9-BC1E-193AFFEED630}">
      <dsp:nvSpPr>
        <dsp:cNvPr id="0" name=""/>
        <dsp:cNvSpPr/>
      </dsp:nvSpPr>
      <dsp:spPr>
        <a:xfrm>
          <a:off x="4757265" y="0"/>
          <a:ext cx="2263731" cy="1770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владею </a:t>
          </a:r>
          <a:r>
            <a:rPr lang="ru-RU" sz="1800" b="1" kern="1200" dirty="0" err="1" smtClean="0"/>
            <a:t>коучинговыми</a:t>
          </a:r>
          <a:r>
            <a:rPr lang="ru-RU" sz="1800" b="1" kern="1200" dirty="0" smtClean="0"/>
            <a:t> инструментами и могу поделиться …</a:t>
          </a:r>
          <a:endParaRPr lang="ru-RU" sz="1800" kern="1200" dirty="0"/>
        </a:p>
      </dsp:txBody>
      <dsp:txXfrm>
        <a:off x="4757265" y="0"/>
        <a:ext cx="2263731" cy="1770142"/>
      </dsp:txXfrm>
    </dsp:sp>
    <dsp:sp modelId="{B1498A15-0126-41BC-86E4-C7F0E959A8B8}">
      <dsp:nvSpPr>
        <dsp:cNvPr id="0" name=""/>
        <dsp:cNvSpPr/>
      </dsp:nvSpPr>
      <dsp:spPr>
        <a:xfrm>
          <a:off x="5667863" y="1991409"/>
          <a:ext cx="442535" cy="4425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6F0B7-769D-4F83-AF95-E7CB7B83C91A}" type="datetimeFigureOut">
              <a:rPr lang="ru-RU" smtClean="0">
                <a:solidFill>
                  <a:srgbClr val="073E87"/>
                </a:solidFill>
              </a:rPr>
              <a:pPr/>
              <a:t>23.06.2023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E3B1-A597-4DBA-8049-0E8690B20CA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3843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«Использование коучинговых инструментов как средство развития метапредметных компетенций учащихся </a:t>
            </a:r>
            <a:r>
              <a:rPr lang="en-US" dirty="0" smtClean="0"/>
              <a:t>II </a:t>
            </a:r>
            <a:r>
              <a:rPr lang="ru-RU" dirty="0" smtClean="0"/>
              <a:t>ступени общего среднего образования»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97152"/>
            <a:ext cx="777686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dirty="0" smtClean="0">
                <a:solidFill>
                  <a:schemeClr val="tx1"/>
                </a:solidFill>
              </a:rPr>
              <a:t>Литвинович Татьяна Викторовна</a:t>
            </a:r>
            <a:r>
              <a:rPr lang="ru-RU" sz="43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у</a:t>
            </a:r>
            <a:r>
              <a:rPr lang="ru-RU" sz="2400" dirty="0" smtClean="0">
                <a:solidFill>
                  <a:schemeClr val="tx1"/>
                </a:solidFill>
              </a:rPr>
              <a:t>читель биологии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высшей квалификационной категории,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ГУО «Гимназия имени Я. Купалы»</a:t>
            </a:r>
          </a:p>
        </p:txBody>
      </p:sp>
    </p:spTree>
    <p:extLst>
      <p:ext uri="{BB962C8B-B14F-4D97-AF65-F5344CB8AC3E}">
        <p14:creationId xmlns="" xmlns:p14="http://schemas.microsoft.com/office/powerpoint/2010/main" val="191874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Тема: Плоды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Предполагается, что к концу урока учащиеся будут:</a:t>
            </a:r>
          </a:p>
          <a:p>
            <a:pPr>
              <a:buNone/>
            </a:pPr>
            <a:r>
              <a:rPr lang="ru-RU" sz="2800" b="1" i="1" dirty="0"/>
              <a:t>з</a:t>
            </a:r>
            <a:r>
              <a:rPr lang="ru-RU" sz="2800" b="1" i="1" dirty="0" smtClean="0"/>
              <a:t>нать </a:t>
            </a:r>
            <a:r>
              <a:rPr lang="ru-RU" sz="2800" dirty="0" smtClean="0"/>
              <a:t>строение, биологическое и хозяйственное значение плодов;</a:t>
            </a:r>
          </a:p>
          <a:p>
            <a:pPr>
              <a:buNone/>
            </a:pPr>
            <a:r>
              <a:rPr lang="ru-RU" sz="2800" b="1" i="1" dirty="0"/>
              <a:t>у</a:t>
            </a:r>
            <a:r>
              <a:rPr lang="ru-RU" sz="2800" b="1" i="1" dirty="0" smtClean="0"/>
              <a:t>меть </a:t>
            </a:r>
            <a:r>
              <a:rPr lang="ru-RU" sz="2800" dirty="0" smtClean="0"/>
              <a:t>классифицировать плоды по типу околоплодника и количеству семян, объяснять черты приспособленности плодов к определенным способам распространения.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Рамка результата, или </a:t>
            </a:r>
            <a:br>
              <a:rPr lang="ru-RU" dirty="0"/>
            </a:br>
            <a:r>
              <a:rPr lang="ru-RU" dirty="0"/>
              <a:t>4 вопроса планирования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1717087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Завершение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73754" y="1691516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4886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Приверженность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59025" y="6473297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Внедрение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6354"/>
            <a:ext cx="6131396" cy="445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325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</a:t>
            </a:r>
            <a:r>
              <a:rPr lang="ru-RU" b="1" dirty="0" smtClean="0"/>
              <a:t>ритерии оценки достижения цели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разрабатываются после выбора цели работы; </a:t>
            </a:r>
          </a:p>
          <a:p>
            <a:r>
              <a:rPr lang="ru-RU" dirty="0" smtClean="0"/>
              <a:t>заранее </a:t>
            </a:r>
            <a:r>
              <a:rPr lang="ru-RU" dirty="0"/>
              <a:t>известны учащимся; </a:t>
            </a:r>
          </a:p>
          <a:p>
            <a:r>
              <a:rPr lang="ru-RU" dirty="0" smtClean="0"/>
              <a:t>стимулируют </a:t>
            </a:r>
            <a:r>
              <a:rPr lang="ru-RU" dirty="0"/>
              <a:t>разностороннюю работу;</a:t>
            </a:r>
          </a:p>
          <a:p>
            <a:r>
              <a:rPr lang="ru-RU" dirty="0" smtClean="0"/>
              <a:t>измеримы</a:t>
            </a:r>
            <a:r>
              <a:rPr lang="ru-RU" dirty="0"/>
              <a:t>;  </a:t>
            </a:r>
          </a:p>
          <a:p>
            <a:r>
              <a:rPr lang="ru-RU" dirty="0" smtClean="0"/>
              <a:t>соответствуют </a:t>
            </a:r>
            <a:r>
              <a:rPr lang="ru-RU" dirty="0"/>
              <a:t>уровням усвоения учебного материала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478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ПОСТАНОВЛЕНИЕ МИНИСТЕРСТВА ОБРАЗОВАНИЯ РЕСПУБЛИКИ </a:t>
            </a:r>
            <a:r>
              <a:rPr lang="ru-RU" sz="2200" dirty="0" smtClean="0">
                <a:solidFill>
                  <a:schemeClr val="tx1"/>
                </a:solidFill>
              </a:rPr>
              <a:t>БЕЛАРУСЬ  от 11 </a:t>
            </a:r>
            <a:r>
              <a:rPr lang="ru-RU" sz="2200" dirty="0">
                <a:solidFill>
                  <a:schemeClr val="tx1"/>
                </a:solidFill>
              </a:rPr>
              <a:t>июля 2022 г. № 184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Об аттестации учащихся при освоении содержания образовательных программ общего среднего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844824"/>
            <a:ext cx="8064896" cy="46805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пять уровней учебной деятельности:</a:t>
            </a:r>
          </a:p>
          <a:p>
            <a:r>
              <a:rPr lang="ru-RU" dirty="0"/>
              <a:t>первый уровень (низкий) – действия на узнавание, распознавание и различение понятий (объектов изучения), которые оцениваются отметками 1, 2 балла;</a:t>
            </a:r>
          </a:p>
          <a:p>
            <a:r>
              <a:rPr lang="ru-RU" dirty="0"/>
              <a:t>второй уровень (удовлетворительный) – действия по воспроизведению учебного материала (объектов изучения) на уровне памяти, которые оцениваются отметками 3, 4 балла;</a:t>
            </a:r>
          </a:p>
          <a:p>
            <a:r>
              <a:rPr lang="ru-RU" dirty="0"/>
              <a:t>третий уровень (средний) – действия по воспроизведению учебного материала (объектов изучения) на уровне понимания, описания и анализа действий с объектами изучения, которые оцениваются отметками 5, 6 баллов;</a:t>
            </a:r>
          </a:p>
          <a:p>
            <a:r>
              <a:rPr lang="ru-RU" dirty="0"/>
              <a:t>четвертый уровень (достаточный) – действия по применению знаний в знакомой ситуации по образцу, объяснение сущности объектов изучения, выполнение действий с четко обозначенными правилами, применение знаний на основе обобщенного алгоритма для решения новой учебной задачи, которые оцениваются отметками 7, 8 баллов;</a:t>
            </a:r>
          </a:p>
          <a:p>
            <a:r>
              <a:rPr lang="ru-RU" dirty="0"/>
              <a:t>пятый уровень (высокий) – действия по применению знаний в незнакомых, нестандартных ситуациях для решения качественно новых задач, самостоятельные действия по описанию, объяснению и преобразованию объектов изучения, которые оцениваются отметками 9, 10 баллов.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367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Таксономия </a:t>
            </a:r>
            <a:r>
              <a:rPr lang="ru-RU" dirty="0" err="1" smtClean="0"/>
              <a:t>Блума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91674829"/>
              </p:ext>
            </p:extLst>
          </p:nvPr>
        </p:nvGraphicFramePr>
        <p:xfrm>
          <a:off x="179512" y="1052736"/>
          <a:ext cx="8784975" cy="558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456384"/>
                <a:gridCol w="3456383"/>
              </a:tblGrid>
              <a:tr h="648072"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УРОВЕНЬ УСВОЕНИЯ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Формулировка 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критериев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ЗНАНИЕ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действия на узнавание, распознавание и различение понятий (объектов изучения)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Названы ли, выделены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расположены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определены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ПОНИМАНИЕ</a:t>
                      </a:r>
                      <a:endParaRPr lang="ru-RU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действия по воспроизведению учебного материала (объектов изучения) на уровне памяти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примеры, проиллюстрированы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охарактеризованы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ли, соотнесены ли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ПРИМЕНЕНИЕ</a:t>
                      </a:r>
                      <a:endParaRPr lang="ru-RU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действия по воспроизведению учебного материала (объектов изучения) на уровне понимания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Объяснены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решены ли,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применены ли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АНАЛИЗ/</a:t>
                      </a:r>
                      <a:endParaRPr lang="ru-RU">
                        <a:effectLst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СИНТЕЗ</a:t>
                      </a:r>
                      <a:endParaRPr lang="ru-RU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действия по применению знаний в знакомой ситуации по образцу; объяснение сущности объектов изучения; выполнение действий с чётко обозначенными правилами; применение знаний на основе обобщённого алгоритма для решения новой учебной задачи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Проанализированы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классифицированы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доказаны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сделаны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 выводы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ОЦЕНИВАНИЕ</a:t>
                      </a:r>
                      <a:endParaRPr lang="ru-RU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действия по применению знаний в незнакомых, нестандартных ситуациях для решения качественно новых задач; самостоятельные действия по описанию, объяснению и</a:t>
                      </a:r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преобразованию объектов изучения</a:t>
                      </a:r>
                      <a:endParaRPr lang="ru-RU" sz="2000">
                        <a:effectLst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Выражена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своя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точку зрения,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предложены ли,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оценены ли,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подтверждены ли, 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спрогнозированы ли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993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Рамка результата, или </a:t>
            </a:r>
            <a:br>
              <a:rPr lang="ru-RU" dirty="0"/>
            </a:br>
            <a:r>
              <a:rPr lang="ru-RU" dirty="0"/>
              <a:t>4 вопроса планирования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1717087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Завершение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73754" y="1691516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4886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Приверженность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59025" y="6473297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Внедрение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6354"/>
            <a:ext cx="6131396" cy="445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2835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Приверженность: значимость </a:t>
            </a:r>
            <a:r>
              <a:rPr lang="ru-RU" dirty="0"/>
              <a:t>цели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опора на субъектный опыт учащихся; </a:t>
            </a:r>
          </a:p>
          <a:p>
            <a:r>
              <a:rPr lang="ru-RU" dirty="0"/>
              <a:t>учет индивидуальности учащихся; </a:t>
            </a:r>
          </a:p>
          <a:p>
            <a:r>
              <a:rPr lang="ru-RU" dirty="0"/>
              <a:t>связь с реальной жизнью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0496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Внедрение: </a:t>
            </a:r>
            <a:br>
              <a:rPr lang="ru-RU" dirty="0" smtClean="0"/>
            </a:br>
            <a:r>
              <a:rPr lang="ru-RU" dirty="0" smtClean="0"/>
              <a:t>шаги </a:t>
            </a:r>
            <a:r>
              <a:rPr lang="ru-RU" dirty="0"/>
              <a:t>по достижению цели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распределение </a:t>
            </a:r>
            <a:r>
              <a:rPr lang="ru-RU" dirty="0" err="1"/>
              <a:t>подтем</a:t>
            </a:r>
            <a:r>
              <a:rPr lang="ru-RU" dirty="0"/>
              <a:t> по группам, ролей и функций в группе;</a:t>
            </a:r>
          </a:p>
          <a:p>
            <a:r>
              <a:rPr lang="ru-RU" dirty="0"/>
              <a:t>определение задач;</a:t>
            </a:r>
          </a:p>
          <a:p>
            <a:r>
              <a:rPr lang="ru-RU" dirty="0"/>
              <a:t>исследование</a:t>
            </a:r>
            <a:r>
              <a:rPr lang="ru-RU" dirty="0" smtClean="0"/>
              <a:t>;</a:t>
            </a:r>
          </a:p>
          <a:p>
            <a:r>
              <a:rPr lang="ru-RU" dirty="0"/>
              <a:t>в</a:t>
            </a:r>
            <a:r>
              <a:rPr lang="ru-RU" dirty="0" smtClean="0"/>
              <a:t>ыполнение заданий;</a:t>
            </a:r>
            <a:endParaRPr lang="ru-RU" dirty="0"/>
          </a:p>
          <a:p>
            <a:r>
              <a:rPr lang="ru-RU" dirty="0"/>
              <a:t>анализ и обобщение;</a:t>
            </a:r>
          </a:p>
          <a:p>
            <a:r>
              <a:rPr lang="ru-RU" dirty="0"/>
              <a:t>презентация продукта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3301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Рамка результата, или </a:t>
            </a:r>
            <a:br>
              <a:rPr lang="ru-RU" dirty="0"/>
            </a:br>
            <a:r>
              <a:rPr lang="ru-RU" dirty="0"/>
              <a:t>4 вопроса планирования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1717087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Завершение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73754" y="1691516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4886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Приверженность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59025" y="6473297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Внедрение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6354"/>
            <a:ext cx="6131396" cy="445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39624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err="1" smtClean="0"/>
              <a:t>Коучинговый</a:t>
            </a:r>
            <a:r>
              <a:rPr lang="ru-RU" sz="2700" b="1" dirty="0" smtClean="0"/>
              <a:t>  инструмент </a:t>
            </a:r>
            <a:br>
              <a:rPr lang="ru-RU" sz="2700" b="1" dirty="0" smtClean="0"/>
            </a:br>
            <a:r>
              <a:rPr lang="ru-RU" sz="2700" b="1" dirty="0" smtClean="0"/>
              <a:t>«</a:t>
            </a:r>
            <a:r>
              <a:rPr lang="ru-RU" sz="2700" b="1" dirty="0" smtClean="0"/>
              <a:t>Рамка результата, или 4 вопроса планирования»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001419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Объявление </a:t>
            </a:r>
            <a:r>
              <a:rPr lang="ru-RU" sz="7200" dirty="0" smtClean="0"/>
              <a:t>темы урока </a:t>
            </a:r>
          </a:p>
          <a:p>
            <a:pPr>
              <a:buNone/>
            </a:pPr>
            <a:r>
              <a:rPr lang="ru-RU" sz="7200" dirty="0" smtClean="0"/>
              <a:t>Формулируют сами учащиеся </a:t>
            </a:r>
          </a:p>
          <a:p>
            <a:r>
              <a:rPr lang="ru-RU" sz="7200" dirty="0" smtClean="0"/>
              <a:t>Сообщение целей и задач </a:t>
            </a:r>
          </a:p>
          <a:p>
            <a:pPr>
              <a:buNone/>
            </a:pPr>
            <a:r>
              <a:rPr lang="ru-RU" sz="7200" dirty="0" smtClean="0"/>
              <a:t>Формулируют сами учащиеся, определив границы знания и незнания </a:t>
            </a:r>
          </a:p>
          <a:p>
            <a:r>
              <a:rPr lang="ru-RU" sz="7200" dirty="0" smtClean="0"/>
              <a:t>Планирование </a:t>
            </a:r>
          </a:p>
          <a:p>
            <a:pPr>
              <a:buNone/>
            </a:pPr>
            <a:r>
              <a:rPr lang="ru-RU" sz="7200" dirty="0" smtClean="0"/>
              <a:t>Планирование учащимися способов достижения намеченной цели </a:t>
            </a:r>
          </a:p>
          <a:p>
            <a:r>
              <a:rPr lang="ru-RU" sz="7200" dirty="0" smtClean="0"/>
              <a:t>Практическая деятельность учащихся </a:t>
            </a:r>
          </a:p>
          <a:p>
            <a:pPr>
              <a:buNone/>
            </a:pPr>
            <a:r>
              <a:rPr lang="ru-RU" sz="7200" dirty="0" smtClean="0"/>
              <a:t>Учащиеся осуществляют учебные действия по намеченному плану (применяется групповой, индивидуальный методы) </a:t>
            </a:r>
          </a:p>
          <a:p>
            <a:r>
              <a:rPr lang="ru-RU" sz="7200" dirty="0" smtClean="0"/>
              <a:t>Осуществление контроля </a:t>
            </a:r>
          </a:p>
          <a:p>
            <a:pPr>
              <a:buNone/>
            </a:pPr>
            <a:r>
              <a:rPr lang="ru-RU" sz="7200" dirty="0" smtClean="0"/>
              <a:t>Учащиеся осуществляют контроль (применяются формы самоконтроля, взаимоконтроля) </a:t>
            </a:r>
          </a:p>
          <a:p>
            <a:r>
              <a:rPr lang="ru-RU" sz="7200" dirty="0" smtClean="0"/>
              <a:t>Осуществление коррекции </a:t>
            </a:r>
          </a:p>
          <a:p>
            <a:pPr>
              <a:buNone/>
            </a:pPr>
            <a:r>
              <a:rPr lang="ru-RU" sz="7200" dirty="0" smtClean="0"/>
              <a:t>Учащиеся формулируют затруднения и осуществляют коррекцию самостоятельно </a:t>
            </a:r>
          </a:p>
          <a:p>
            <a:r>
              <a:rPr lang="ru-RU" sz="7200" dirty="0" smtClean="0"/>
              <a:t>Оценивание учащихся </a:t>
            </a:r>
          </a:p>
          <a:p>
            <a:pPr>
              <a:buNone/>
            </a:pPr>
            <a:r>
              <a:rPr lang="ru-RU" sz="7200" dirty="0" smtClean="0"/>
              <a:t>Учащиеся дают оценку деятельности по её результатам (</a:t>
            </a:r>
            <a:r>
              <a:rPr lang="ru-RU" sz="7200" dirty="0" err="1" smtClean="0"/>
              <a:t>самооценивание</a:t>
            </a:r>
            <a:r>
              <a:rPr lang="ru-RU" sz="7200" dirty="0" smtClean="0"/>
              <a:t>, оценивание результатов деятельности товарищей) </a:t>
            </a:r>
          </a:p>
          <a:p>
            <a:r>
              <a:rPr lang="ru-RU" sz="7200" dirty="0" smtClean="0"/>
              <a:t>Итог урока </a:t>
            </a:r>
          </a:p>
          <a:p>
            <a:pPr>
              <a:buNone/>
            </a:pPr>
            <a:r>
              <a:rPr lang="ru-RU" sz="7200" dirty="0" smtClean="0"/>
              <a:t>Проводится рефлексия </a:t>
            </a:r>
          </a:p>
          <a:p>
            <a:pPr>
              <a:buNone/>
            </a:pPr>
            <a:r>
              <a:rPr lang="ru-RU" sz="5600" dirty="0" smtClean="0"/>
              <a:t> 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ориентация на тесную связь обучения с непосредственными жизненными потребностями, интересами и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опытом учащихся, умение учиться;  </a:t>
            </a:r>
          </a:p>
          <a:p>
            <a:r>
              <a:rPr lang="ru-RU" dirty="0" smtClean="0"/>
              <a:t>создание условий для активизации мыслительных процессов учащихся и для проведения анализа составляющих этого процесса;</a:t>
            </a:r>
          </a:p>
          <a:p>
            <a:r>
              <a:rPr lang="ru-RU" dirty="0" smtClean="0"/>
              <a:t> формирование у  учащегося понимания   того, какими способами он достиг нового знания и  какими способами ему нужно овладеть, чтобы узнать то, чего он еще не знает.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Рамка результата, или </a:t>
            </a:r>
            <a:br>
              <a:rPr lang="ru-RU" dirty="0"/>
            </a:br>
            <a:r>
              <a:rPr lang="ru-RU" dirty="0"/>
              <a:t>4 вопроса планирования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1717087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Завершение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73754" y="1691516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4886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Приверженность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59025" y="6473297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Внедрение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6354"/>
            <a:ext cx="6131396" cy="445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39624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достижения цели мастер-класса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9170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имею представление </a:t>
            </a:r>
            <a:r>
              <a:rPr lang="ru-RU" sz="2800" dirty="0"/>
              <a:t>о дидактических возможностях использования коучинговых </a:t>
            </a:r>
            <a:r>
              <a:rPr lang="ru-RU" sz="2800" dirty="0" smtClean="0"/>
              <a:t>инструментов, </a:t>
            </a:r>
          </a:p>
          <a:p>
            <a:r>
              <a:rPr lang="ru-RU" sz="2800" dirty="0" smtClean="0"/>
              <a:t>умею </a:t>
            </a:r>
            <a:r>
              <a:rPr lang="ru-RU" sz="2800" dirty="0"/>
              <a:t>проектировать учебные занятия с помощью инструментов «Шкала ожиданий», «Рамка результата</a:t>
            </a:r>
            <a:r>
              <a:rPr lang="ru-RU" sz="2800" dirty="0" smtClean="0"/>
              <a:t>»,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редполагаю возможности использования коучинговых инструментов в своей деятельности</a:t>
            </a:r>
            <a:endParaRPr lang="ru-RU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30" r="1468"/>
          <a:stretch/>
        </p:blipFill>
        <p:spPr bwMode="auto">
          <a:xfrm>
            <a:off x="1619672" y="5373216"/>
            <a:ext cx="6048672" cy="127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6056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338437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«Использование коучинговых инструментов как средство развития метапредметных компетенций учащихся </a:t>
            </a:r>
            <a:r>
              <a:rPr lang="en-US" sz="3600" dirty="0" smtClean="0"/>
              <a:t>II </a:t>
            </a:r>
            <a:r>
              <a:rPr lang="ru-RU" sz="3600" dirty="0" smtClean="0"/>
              <a:t>ступени общего среднего образования»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686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dirty="0" smtClean="0">
                <a:solidFill>
                  <a:schemeClr val="tx1"/>
                </a:solidFill>
              </a:rPr>
              <a:t>Литвинович Татьяна Викторовна</a:t>
            </a:r>
            <a:r>
              <a:rPr lang="ru-RU" sz="43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у</a:t>
            </a:r>
            <a:r>
              <a:rPr lang="ru-RU" sz="2400" dirty="0" smtClean="0">
                <a:solidFill>
                  <a:schemeClr val="tx1"/>
                </a:solidFill>
              </a:rPr>
              <a:t>читель биологии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высшей квалификационной категории,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ГУО «Гимназия имени Я. Купалы»</a:t>
            </a:r>
          </a:p>
        </p:txBody>
      </p:sp>
    </p:spTree>
    <p:extLst>
      <p:ext uri="{BB962C8B-B14F-4D97-AF65-F5344CB8AC3E}">
        <p14:creationId xmlns="" xmlns:p14="http://schemas.microsoft.com/office/powerpoint/2010/main" val="3392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Коучинг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искусство создания </a:t>
            </a:r>
            <a:r>
              <a:rPr lang="ru-RU" dirty="0" smtClean="0"/>
              <a:t>среды</a:t>
            </a:r>
            <a:r>
              <a:rPr lang="ru-RU" dirty="0"/>
              <a:t>, которая облегчает движение человека к желаемым целям, так, чтобы оно приносило </a:t>
            </a:r>
            <a:r>
              <a:rPr lang="ru-RU" dirty="0" smtClean="0"/>
              <a:t>удовлетворение</a:t>
            </a:r>
            <a:r>
              <a:rPr lang="ru-RU" dirty="0"/>
              <a:t>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(Т</a:t>
            </a:r>
            <a:r>
              <a:rPr lang="ru-RU" dirty="0"/>
              <a:t>. </a:t>
            </a:r>
            <a:r>
              <a:rPr lang="ru-RU" dirty="0" err="1"/>
              <a:t>Голви</a:t>
            </a:r>
            <a:r>
              <a:rPr lang="ru-RU" dirty="0"/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3422154" cy="241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627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Рамка результата, или </a:t>
            </a:r>
            <a:br>
              <a:rPr lang="ru-RU" dirty="0" smtClean="0"/>
            </a:br>
            <a:r>
              <a:rPr lang="ru-RU" dirty="0" smtClean="0"/>
              <a:t>4 вопроса планирования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74735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344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39752" y="2675467"/>
            <a:ext cx="5940648" cy="34506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Хронометрист</a:t>
            </a:r>
          </a:p>
          <a:p>
            <a:endParaRPr lang="ru-RU" dirty="0" smtClean="0"/>
          </a:p>
          <a:p>
            <a:r>
              <a:rPr lang="ru-RU" dirty="0" smtClean="0"/>
              <a:t>Докладчик</a:t>
            </a:r>
          </a:p>
          <a:p>
            <a:endParaRPr lang="ru-RU" dirty="0" smtClean="0"/>
          </a:p>
          <a:p>
            <a:r>
              <a:rPr lang="ru-RU" dirty="0" smtClean="0"/>
              <a:t>Регистратор</a:t>
            </a:r>
          </a:p>
          <a:p>
            <a:pPr>
              <a:buNone/>
            </a:pPr>
            <a:endParaRPr lang="ru-RU" dirty="0"/>
          </a:p>
          <a:p>
            <a:r>
              <a:rPr lang="ru-RU" dirty="0" smtClean="0"/>
              <a:t>Организатор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0722" name="AutoShape 2" descr="Одно зеленое яблоко на изолированном белом фоне | Премиум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7" name="Picture 7" descr="https://avatars.mds.yandex.net/i?id=a5a74dd73c1ee0b4c8b2ee21da4afe40f67ed9f6-8255596-images-thumbs&amp;n=13"/>
          <p:cNvPicPr>
            <a:picLocks noChangeAspect="1" noChangeArrowheads="1"/>
          </p:cNvPicPr>
          <p:nvPr/>
        </p:nvPicPr>
        <p:blipFill>
          <a:blip r:embed="rId2" cstate="print"/>
          <a:srcRect t="22891" b="17021"/>
          <a:stretch>
            <a:fillRect/>
          </a:stretch>
        </p:blipFill>
        <p:spPr bwMode="auto">
          <a:xfrm>
            <a:off x="-1" y="1700808"/>
            <a:ext cx="2413983" cy="1584176"/>
          </a:xfrm>
          <a:prstGeom prst="rect">
            <a:avLst/>
          </a:prstGeom>
          <a:noFill/>
        </p:spPr>
      </p:pic>
      <p:pic>
        <p:nvPicPr>
          <p:cNvPr id="30729" name="Picture 9" descr="https://avatars.mds.yandex.net/i?id=9bc9d1432cc913182c08b48b40c1253bdc0598ea-9148257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996952"/>
            <a:ext cx="1979994" cy="1512168"/>
          </a:xfrm>
          <a:prstGeom prst="rect">
            <a:avLst/>
          </a:prstGeom>
          <a:noFill/>
        </p:spPr>
      </p:pic>
      <p:pic>
        <p:nvPicPr>
          <p:cNvPr id="30731" name="Picture 11" descr="https://avatars.mds.yandex.net/i?id=a1fd03e7255b9ac713a270d725a1cfc05e11a5c3-5405548-images-thumbs&amp;n=13"/>
          <p:cNvPicPr>
            <a:picLocks noChangeAspect="1" noChangeArrowheads="1"/>
          </p:cNvPicPr>
          <p:nvPr/>
        </p:nvPicPr>
        <p:blipFill>
          <a:blip r:embed="rId4" cstate="print"/>
          <a:srcRect t="32333" r="6595"/>
          <a:stretch>
            <a:fillRect/>
          </a:stretch>
        </p:blipFill>
        <p:spPr bwMode="auto">
          <a:xfrm>
            <a:off x="0" y="3573016"/>
            <a:ext cx="2385523" cy="1728192"/>
          </a:xfrm>
          <a:prstGeom prst="rect">
            <a:avLst/>
          </a:prstGeom>
          <a:noFill/>
        </p:spPr>
      </p:pic>
      <p:pic>
        <p:nvPicPr>
          <p:cNvPr id="30733" name="Picture 13" descr="https://avatars.mds.yandex.net/i?id=c734fda7dff7d5b72197bff3038aeba9b58cf9ea-4271045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797152"/>
            <a:ext cx="1589126" cy="1584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9816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ожиданий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871538" y="1700808"/>
          <a:ext cx="780491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1763688" y="3645024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067944" y="3645024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16216" y="3645024"/>
            <a:ext cx="648072" cy="5760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1288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мастер-класса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окончанию мастер-класса </a:t>
            </a:r>
            <a:r>
              <a:rPr lang="ru-RU" dirty="0" smtClean="0"/>
              <a:t>его участники </a:t>
            </a:r>
          </a:p>
          <a:p>
            <a:r>
              <a:rPr lang="ru-RU" dirty="0" smtClean="0"/>
              <a:t>будут </a:t>
            </a:r>
            <a:r>
              <a:rPr lang="ru-RU" dirty="0"/>
              <a:t>иметь представления о </a:t>
            </a:r>
            <a:r>
              <a:rPr lang="ru-RU" dirty="0" smtClean="0"/>
              <a:t>возможностях </a:t>
            </a:r>
            <a:r>
              <a:rPr lang="ru-RU" dirty="0"/>
              <a:t>использования </a:t>
            </a:r>
            <a:r>
              <a:rPr lang="ru-RU" dirty="0" err="1"/>
              <a:t>коучинговых</a:t>
            </a:r>
            <a:r>
              <a:rPr lang="ru-RU" dirty="0"/>
              <a:t> </a:t>
            </a:r>
            <a:r>
              <a:rPr lang="ru-RU" dirty="0" smtClean="0"/>
              <a:t>инструментов в образовательном процессе;</a:t>
            </a:r>
            <a:endParaRPr lang="ru-RU" dirty="0" smtClean="0"/>
          </a:p>
          <a:p>
            <a:r>
              <a:rPr lang="ru-RU" dirty="0" smtClean="0"/>
              <a:t>будут </a:t>
            </a:r>
            <a:r>
              <a:rPr lang="ru-RU" dirty="0"/>
              <a:t>уметь проектировать учебные занятия с помощью инструментов «Шкала ожиданий», «Рамка результата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05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Рамка результата, или </a:t>
            </a:r>
            <a:br>
              <a:rPr lang="ru-RU" dirty="0"/>
            </a:br>
            <a:r>
              <a:rPr lang="ru-RU" dirty="0"/>
              <a:t>4 вопроса планирования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1717087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Завершение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73754" y="1691516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4886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Приверженность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59025" y="6473297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Внедрение</a:t>
            </a:r>
            <a:endParaRPr lang="ru-RU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16354"/>
            <a:ext cx="6131396" cy="445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718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Вдохновение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en-US" dirty="0" smtClean="0"/>
              <a:t>SMART-</a:t>
            </a:r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-Specific: </a:t>
            </a:r>
            <a:r>
              <a:rPr lang="ru-RU" dirty="0"/>
              <a:t>Конкретная</a:t>
            </a:r>
          </a:p>
          <a:p>
            <a:r>
              <a:rPr lang="en-US" dirty="0"/>
              <a:t>M - Measurable: </a:t>
            </a:r>
            <a:r>
              <a:rPr lang="ru-RU" dirty="0"/>
              <a:t>Измеримая</a:t>
            </a:r>
          </a:p>
          <a:p>
            <a:r>
              <a:rPr lang="en-US" dirty="0"/>
              <a:t>A - Achievable: </a:t>
            </a:r>
            <a:r>
              <a:rPr lang="ru-RU" dirty="0"/>
              <a:t>Достижимая</a:t>
            </a:r>
          </a:p>
          <a:p>
            <a:r>
              <a:rPr lang="en-US" dirty="0"/>
              <a:t>R - Relevant: </a:t>
            </a:r>
            <a:r>
              <a:rPr lang="ru-RU" dirty="0"/>
              <a:t>Значимая</a:t>
            </a:r>
          </a:p>
          <a:p>
            <a:r>
              <a:rPr lang="en-US" dirty="0"/>
              <a:t>T - Time bound: </a:t>
            </a:r>
            <a:r>
              <a:rPr lang="ru-RU" dirty="0"/>
              <a:t>Ограниченная во времени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07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861</Words>
  <Application>Microsoft Office PowerPoint</Application>
  <PresentationFormat>Экран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«Использование коучинговых инструментов как средство развития метапредметных компетенций учащихся II ступени общего среднего образования»</vt:lpstr>
      <vt:lpstr>Метапредметные цели урока:</vt:lpstr>
      <vt:lpstr>Коучинг</vt:lpstr>
      <vt:lpstr>Рамка результата, или  4 вопроса планирования</vt:lpstr>
      <vt:lpstr>Работа в группах</vt:lpstr>
      <vt:lpstr>Шкала ожиданий</vt:lpstr>
      <vt:lpstr>Цель мастер-класса</vt:lpstr>
      <vt:lpstr>Рамка результата, или  4 вопроса планирования</vt:lpstr>
      <vt:lpstr>Вдохновение: SMART-цель</vt:lpstr>
      <vt:lpstr>Тема: Плоды Цель:</vt:lpstr>
      <vt:lpstr>Рамка результата, или  4 вопроса планирования</vt:lpstr>
      <vt:lpstr>Критерии оценки достижения цели </vt:lpstr>
      <vt:lpstr>ПОСТАНОВЛЕНИЕ МИНИСТЕРСТВА ОБРАЗОВАНИЯ РЕСПУБЛИКИ БЕЛАРУСЬ  от 11 июля 2022 г. № 184 Об аттестации учащихся при освоении содержания образовательных программ общего среднего образования </vt:lpstr>
      <vt:lpstr>Таксономия Блума</vt:lpstr>
      <vt:lpstr>Рамка результата, или  4 вопроса планирования</vt:lpstr>
      <vt:lpstr>Приверженность: значимость цели</vt:lpstr>
      <vt:lpstr>Внедрение:  шаги по достижению цели</vt:lpstr>
      <vt:lpstr>Рамка результата, или  4 вопроса планирования</vt:lpstr>
      <vt:lpstr>Коучинговый  инструмент  «Рамка результата, или 4 вопроса планирования» </vt:lpstr>
      <vt:lpstr>Рамка результата, или  4 вопроса планирования</vt:lpstr>
      <vt:lpstr>Критерии достижения цели мастер-класса</vt:lpstr>
      <vt:lpstr>«Использование коучинговых инструментов как средство развития метапредметных компетенций учащихся II ступени общего среднего образования»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Визуализация процесса обучения на уроках биологии посредством коучинговых инструментов</dc:title>
  <dc:creator>Таня</dc:creator>
  <cp:lastModifiedBy>admin</cp:lastModifiedBy>
  <cp:revision>42</cp:revision>
  <dcterms:created xsi:type="dcterms:W3CDTF">2022-09-16T13:02:43Z</dcterms:created>
  <dcterms:modified xsi:type="dcterms:W3CDTF">2023-06-23T09:38:06Z</dcterms:modified>
</cp:coreProperties>
</file>